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71" r:id="rId4"/>
    <p:sldId id="272" r:id="rId5"/>
    <p:sldId id="257" r:id="rId6"/>
    <p:sldId id="258" r:id="rId7"/>
    <p:sldId id="259" r:id="rId8"/>
    <p:sldId id="260" r:id="rId9"/>
    <p:sldId id="268" r:id="rId10"/>
    <p:sldId id="262" r:id="rId11"/>
    <p:sldId id="263" r:id="rId12"/>
    <p:sldId id="269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20"/>
    <p:restoredTop sz="94705"/>
  </p:normalViewPr>
  <p:slideViewPr>
    <p:cSldViewPr>
      <p:cViewPr varScale="1">
        <p:scale>
          <a:sx n="107" d="100"/>
          <a:sy n="107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FB133-21DC-654D-97B4-7EBAA4AFEF97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B7B54-D1DF-2742-9BFE-D47A048A5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8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B7B54-D1DF-2742-9BFE-D47A048A59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53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56E9-7D71-4DFA-AAF0-82684AC39673}" type="datetimeFigureOut">
              <a:rPr lang="bg-BG" smtClean="0"/>
              <a:t>02.11.2018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79C6-47EC-4E5F-A547-88F7A88A762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4768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56E9-7D71-4DFA-AAF0-82684AC39673}" type="datetimeFigureOut">
              <a:rPr lang="bg-BG" smtClean="0"/>
              <a:t>02.11.2018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79C6-47EC-4E5F-A547-88F7A88A762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0218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56E9-7D71-4DFA-AAF0-82684AC39673}" type="datetimeFigureOut">
              <a:rPr lang="bg-BG" smtClean="0"/>
              <a:t>02.11.2018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79C6-47EC-4E5F-A547-88F7A88A762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0064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56E9-7D71-4DFA-AAF0-82684AC39673}" type="datetimeFigureOut">
              <a:rPr lang="bg-BG" smtClean="0"/>
              <a:t>02.11.2018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79C6-47EC-4E5F-A547-88F7A88A762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0715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56E9-7D71-4DFA-AAF0-82684AC39673}" type="datetimeFigureOut">
              <a:rPr lang="bg-BG" smtClean="0"/>
              <a:t>02.11.2018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79C6-47EC-4E5F-A547-88F7A88A762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3283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56E9-7D71-4DFA-AAF0-82684AC39673}" type="datetimeFigureOut">
              <a:rPr lang="bg-BG" smtClean="0"/>
              <a:t>02.11.2018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79C6-47EC-4E5F-A547-88F7A88A762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920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56E9-7D71-4DFA-AAF0-82684AC39673}" type="datetimeFigureOut">
              <a:rPr lang="bg-BG" smtClean="0"/>
              <a:t>02.11.2018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79C6-47EC-4E5F-A547-88F7A88A762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3212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56E9-7D71-4DFA-AAF0-82684AC39673}" type="datetimeFigureOut">
              <a:rPr lang="bg-BG" smtClean="0"/>
              <a:t>02.11.2018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79C6-47EC-4E5F-A547-88F7A88A762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9220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56E9-7D71-4DFA-AAF0-82684AC39673}" type="datetimeFigureOut">
              <a:rPr lang="bg-BG" smtClean="0"/>
              <a:t>02.11.2018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79C6-47EC-4E5F-A547-88F7A88A762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793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56E9-7D71-4DFA-AAF0-82684AC39673}" type="datetimeFigureOut">
              <a:rPr lang="bg-BG" smtClean="0"/>
              <a:t>02.11.2018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79C6-47EC-4E5F-A547-88F7A88A762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233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56E9-7D71-4DFA-AAF0-82684AC39673}" type="datetimeFigureOut">
              <a:rPr lang="bg-BG" smtClean="0"/>
              <a:t>02.11.2018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79C6-47EC-4E5F-A547-88F7A88A762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7923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56E9-7D71-4DFA-AAF0-82684AC39673}" type="datetimeFigureOut">
              <a:rPr lang="bg-BG" smtClean="0"/>
              <a:t>02.11.2018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579C6-47EC-4E5F-A547-88F7A88A762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63859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  <a:lumMod val="90000"/>
                <a:lumOff val="1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63473"/>
            <a:ext cx="9144000" cy="2994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710" y="1124744"/>
            <a:ext cx="5220580" cy="2195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620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  <a:lumMod val="90000"/>
                <a:lumOff val="1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48764D36-C442-AB48-B451-5481650DD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20888"/>
            <a:ext cx="5241621" cy="20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424936" cy="590465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Examination and preparation of documentations for public procurements, funded by the EU </a:t>
            </a:r>
            <a:r>
              <a:rPr lang="en-GB" dirty="0" smtClean="0"/>
              <a:t>programmes</a:t>
            </a:r>
          </a:p>
          <a:p>
            <a:r>
              <a:rPr lang="en-GB" dirty="0" smtClean="0"/>
              <a:t>Consultations and protection in relation to competition matters</a:t>
            </a:r>
            <a:endParaRPr lang="en-US" dirty="0"/>
          </a:p>
          <a:p>
            <a:r>
              <a:rPr lang="en-US" dirty="0"/>
              <a:t>Procedures on Avoidance of double taxation</a:t>
            </a:r>
          </a:p>
          <a:p>
            <a:r>
              <a:rPr lang="en-GB" dirty="0"/>
              <a:t>Protection of investments and legal means to guarantee them</a:t>
            </a:r>
            <a:endParaRPr lang="en-US" dirty="0"/>
          </a:p>
          <a:p>
            <a:r>
              <a:rPr lang="en-US" dirty="0"/>
              <a:t>Administrative proceedings before governmental bodies</a:t>
            </a:r>
          </a:p>
          <a:p>
            <a:r>
              <a:rPr lang="en-US" dirty="0"/>
              <a:t>Complaints, claims and respective answers</a:t>
            </a:r>
          </a:p>
        </p:txBody>
      </p:sp>
    </p:spTree>
    <p:extLst>
      <p:ext uri="{BB962C8B-B14F-4D97-AF65-F5344CB8AC3E}">
        <p14:creationId xmlns:p14="http://schemas.microsoft.com/office/powerpoint/2010/main" val="261528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  <a:lumMod val="90000"/>
                <a:lumOff val="1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en-US" sz="3600" dirty="0"/>
              <a:t>Advice on prospects and procedural options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B421A3B-02B6-9942-94C5-EDB779241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71228"/>
            <a:ext cx="5241621" cy="20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1556793"/>
            <a:ext cx="8255260" cy="4248471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/>
              <a:t>Public Procurement</a:t>
            </a:r>
          </a:p>
          <a:p>
            <a:pPr lvl="1"/>
            <a:r>
              <a:rPr lang="en-US" dirty="0"/>
              <a:t>Structuring of Partnerships/Consortiums, enabling foreign companies to apply, advice if state aid is included and its parametres</a:t>
            </a:r>
          </a:p>
          <a:p>
            <a:r>
              <a:rPr lang="en-US" b="1" i="1" dirty="0"/>
              <a:t>Project Financing</a:t>
            </a:r>
          </a:p>
          <a:p>
            <a:pPr lvl="1"/>
            <a:r>
              <a:rPr lang="en-US" dirty="0"/>
              <a:t>From EU funds</a:t>
            </a:r>
          </a:p>
          <a:p>
            <a:pPr lvl="1"/>
            <a:r>
              <a:rPr lang="en-US" dirty="0"/>
              <a:t>From banks</a:t>
            </a:r>
          </a:p>
          <a:p>
            <a:pPr lvl="1"/>
            <a:r>
              <a:rPr lang="en-US" i="1" dirty="0"/>
              <a:t>Acquisitions of claims from banks and financial institutions</a:t>
            </a:r>
          </a:p>
          <a:p>
            <a:r>
              <a:rPr lang="en-US" b="1" i="1" dirty="0"/>
              <a:t>Commercial Deals</a:t>
            </a:r>
          </a:p>
          <a:p>
            <a:r>
              <a:rPr lang="en-US" b="1" i="1" dirty="0"/>
              <a:t>Dispute resolution </a:t>
            </a:r>
            <a:r>
              <a:rPr lang="en-US" dirty="0"/>
              <a:t>and</a:t>
            </a:r>
            <a:r>
              <a:rPr lang="en-US" b="1" i="1" dirty="0"/>
              <a:t> legal representation</a:t>
            </a:r>
          </a:p>
          <a:p>
            <a:r>
              <a:rPr lang="en-US" b="1" i="1" dirty="0"/>
              <a:t>Recovery and Enforcement </a:t>
            </a:r>
            <a:r>
              <a:rPr lang="en-US" dirty="0"/>
              <a:t>actions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6021288"/>
            <a:ext cx="7812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And work on the chosen path till the best possible outcome</a:t>
            </a:r>
          </a:p>
        </p:txBody>
      </p:sp>
    </p:spTree>
    <p:extLst>
      <p:ext uri="{BB962C8B-B14F-4D97-AF65-F5344CB8AC3E}">
        <p14:creationId xmlns:p14="http://schemas.microsoft.com/office/powerpoint/2010/main" val="1649004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  <a:lumMod val="90000"/>
                <a:lumOff val="1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Criminal Law and Trials</a:t>
            </a:r>
            <a:endParaRPr lang="bg-BG" dirty="0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A8AE2F7-6306-B64F-A49A-03CAE7652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189" y="2564904"/>
            <a:ext cx="5241621" cy="20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Civil Action in the criminal trial</a:t>
            </a:r>
          </a:p>
          <a:p>
            <a:r>
              <a:rPr lang="en-US" dirty="0"/>
              <a:t>Cases about taxes and finances, fraud, bankruptcy, privatization deals, medical negligence, etc.</a:t>
            </a:r>
          </a:p>
          <a:p>
            <a:r>
              <a:rPr lang="en-US" dirty="0"/>
              <a:t>Representation for the protection of rights before the investigating authorities, the Prosecution and the Court; Protection of Human Rights</a:t>
            </a:r>
          </a:p>
          <a:p>
            <a:r>
              <a:rPr lang="en-US" dirty="0"/>
              <a:t>Extradition cases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51179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  <a:lumMod val="90000"/>
                <a:lumOff val="1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the Law Firm Clients Can Expect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EC4BC88C-6620-1944-8C26-59C8A1AC3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80" y="2636912"/>
            <a:ext cx="5241621" cy="20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Expertise and experience in a wide range of legal disciplines</a:t>
            </a:r>
            <a:endParaRPr lang="en-GB" dirty="0"/>
          </a:p>
          <a:p>
            <a:r>
              <a:rPr lang="en-GB" dirty="0"/>
              <a:t>A broader service due to the expertise of the Dimitrov &amp; Partners lawyers and various experts</a:t>
            </a:r>
          </a:p>
          <a:p>
            <a:pPr lvl="0"/>
            <a:r>
              <a:rPr lang="en-GB" dirty="0"/>
              <a:t>High level of personal, responsive service</a:t>
            </a:r>
            <a:endParaRPr lang="en-US" dirty="0"/>
          </a:p>
          <a:p>
            <a:pPr lvl="0"/>
            <a:r>
              <a:rPr lang="en-GB" dirty="0"/>
              <a:t>Discretion and respect for all business and personal matters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351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  <a:lumMod val="90000"/>
                <a:lumOff val="1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00" y="404664"/>
            <a:ext cx="8229600" cy="1143000"/>
          </a:xfrm>
        </p:spPr>
        <p:txBody>
          <a:bodyPr/>
          <a:lstStyle/>
          <a:p>
            <a:r>
              <a:rPr lang="en-US" dirty="0"/>
              <a:t>Contacts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="" xmlns:a16="http://schemas.microsoft.com/office/drawing/2014/main" id="{483B2339-F5D2-6E44-9C62-9E9BCC535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143" y="2876001"/>
            <a:ext cx="5241621" cy="20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0730" y="5661248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For more information, please, visit</a:t>
            </a:r>
          </a:p>
          <a:p>
            <a:pPr algn="ctr"/>
            <a:r>
              <a:rPr lang="en-US" sz="2800" b="1" dirty="0"/>
              <a:t>www.dp-lawfirm.com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110354"/>
            <a:ext cx="7914724" cy="395557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dirty="0"/>
              <a:t>	</a:t>
            </a:r>
            <a:r>
              <a:rPr lang="en-GB" sz="8000" dirty="0"/>
              <a:t>Dimitrov and Partners Law Firm</a:t>
            </a:r>
          </a:p>
          <a:p>
            <a:pPr marL="0" indent="0">
              <a:buNone/>
            </a:pPr>
            <a:r>
              <a:rPr lang="bg-BG" sz="8000" dirty="0"/>
              <a:t>	</a:t>
            </a:r>
            <a:r>
              <a:rPr lang="en-GB" sz="8000" dirty="0"/>
              <a:t>65 Evlogy Georgiev Blvd, flat 7, floor 3</a:t>
            </a:r>
            <a:endParaRPr lang="bg-BG" sz="8000" dirty="0"/>
          </a:p>
          <a:p>
            <a:pPr marL="0" indent="0">
              <a:buNone/>
            </a:pPr>
            <a:r>
              <a:rPr lang="bg-BG" sz="8000" dirty="0"/>
              <a:t>	</a:t>
            </a:r>
            <a:r>
              <a:rPr lang="en-GB" sz="8000" dirty="0"/>
              <a:t>Sofia, Bulgaria</a:t>
            </a:r>
          </a:p>
          <a:p>
            <a:pPr marL="0" indent="0">
              <a:buNone/>
            </a:pPr>
            <a:endParaRPr lang="en-GB" sz="8000" dirty="0"/>
          </a:p>
          <a:p>
            <a:pPr marL="0" indent="0">
              <a:buNone/>
            </a:pPr>
            <a:r>
              <a:rPr lang="en-GB" sz="8000" dirty="0"/>
              <a:t>	Tel	+ 359 2 987 61 51</a:t>
            </a:r>
          </a:p>
          <a:p>
            <a:pPr marL="0" indent="0">
              <a:buNone/>
            </a:pPr>
            <a:r>
              <a:rPr lang="en-GB" sz="8000" dirty="0"/>
              <a:t>		+ 359 2 987 61 88</a:t>
            </a:r>
          </a:p>
          <a:p>
            <a:pPr marL="0" indent="0">
              <a:buNone/>
            </a:pPr>
            <a:r>
              <a:rPr lang="en-GB" sz="8000" dirty="0"/>
              <a:t>	Fax	+ 359 2 987 61 44 </a:t>
            </a:r>
          </a:p>
          <a:p>
            <a:pPr marL="0" indent="0">
              <a:buNone/>
            </a:pPr>
            <a:endParaRPr lang="en-GB" sz="8000" dirty="0"/>
          </a:p>
          <a:p>
            <a:pPr marL="0" indent="0">
              <a:buNone/>
            </a:pPr>
            <a:r>
              <a:rPr lang="en-GB" sz="8000" dirty="0"/>
              <a:t>	Email	</a:t>
            </a:r>
            <a:r>
              <a:rPr lang="en-GB" sz="8800" b="1" dirty="0"/>
              <a:t>office@dp-lawfirm.com</a:t>
            </a:r>
          </a:p>
          <a:p>
            <a:pPr marL="0" indent="0">
              <a:buNone/>
            </a:pPr>
            <a:endParaRPr lang="en-US" sz="3100" b="1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81110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  <a:lumMod val="90000"/>
                <a:lumOff val="1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4509120"/>
            <a:ext cx="7283152" cy="1080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>
                <a:solidFill>
                  <a:schemeClr val="tx1">
                    <a:lumMod val="75000"/>
                  </a:schemeClr>
                </a:solidFill>
              </a:rPr>
              <a:t>Thank you for your attention!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80928" y="6093296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</a:schemeClr>
                </a:solidFill>
              </a:rPr>
              <a:t>www.dp-lawfirm.com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49494"/>
            <a:ext cx="5220580" cy="2195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04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  <a:lumMod val="95000"/>
                <a:lumOff val="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F90BD3E3-ADEE-3E47-83A6-C25E328C45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882" y="2854909"/>
            <a:ext cx="5702300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6BB2523-F9C0-324E-AE2C-D2D80A68D846}"/>
              </a:ext>
            </a:extLst>
          </p:cNvPr>
          <p:cNvSpPr txBox="1"/>
          <p:nvPr/>
        </p:nvSpPr>
        <p:spPr>
          <a:xfrm>
            <a:off x="1547664" y="1916832"/>
            <a:ext cx="6624736" cy="2499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History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Values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Mission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AF60A6F-39DE-6E4B-9EAD-E5D27C960077}"/>
              </a:ext>
            </a:extLst>
          </p:cNvPr>
          <p:cNvSpPr txBox="1"/>
          <p:nvPr/>
        </p:nvSpPr>
        <p:spPr>
          <a:xfrm>
            <a:off x="2483768" y="719975"/>
            <a:ext cx="4001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Who Are We?</a:t>
            </a:r>
          </a:p>
        </p:txBody>
      </p:sp>
    </p:spTree>
    <p:extLst>
      <p:ext uri="{BB962C8B-B14F-4D97-AF65-F5344CB8AC3E}">
        <p14:creationId xmlns:p14="http://schemas.microsoft.com/office/powerpoint/2010/main" val="714214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  <a:lumMod val="90000"/>
                <a:lumOff val="1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F90BD3E3-ADEE-3E47-83A6-C25E328C45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80" y="2636912"/>
            <a:ext cx="5232859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6E8C80-C87E-A147-85C5-C1CC4B3A4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E2F8AFF-0740-7F4B-B4AB-2BD33927EC8B}"/>
              </a:ext>
            </a:extLst>
          </p:cNvPr>
          <p:cNvSpPr txBox="1"/>
          <p:nvPr/>
        </p:nvSpPr>
        <p:spPr>
          <a:xfrm>
            <a:off x="1282262" y="1807778"/>
            <a:ext cx="6674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reliability, responsiveness, efficiency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D62AD84-91A9-2043-8BD7-4EC247B82456}"/>
              </a:ext>
            </a:extLst>
          </p:cNvPr>
          <p:cNvSpPr txBox="1"/>
          <p:nvPr/>
        </p:nvSpPr>
        <p:spPr>
          <a:xfrm>
            <a:off x="1403648" y="2892215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Trust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615E8D8-88A5-BA48-A06E-68FF8C6FF22B}"/>
              </a:ext>
            </a:extLst>
          </p:cNvPr>
          <p:cNvSpPr txBox="1"/>
          <p:nvPr/>
        </p:nvSpPr>
        <p:spPr>
          <a:xfrm>
            <a:off x="5868144" y="2892215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Freedom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AE1D2A1-CAA2-C248-A8E8-1C08357DE612}"/>
              </a:ext>
            </a:extLst>
          </p:cNvPr>
          <p:cNvSpPr txBox="1"/>
          <p:nvPr/>
        </p:nvSpPr>
        <p:spPr>
          <a:xfrm>
            <a:off x="2093307" y="5157192"/>
            <a:ext cx="5382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/>
              <a:t>reliable and responsive partner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29629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  <a:lumMod val="90000"/>
                <a:lumOff val="1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F90BD3E3-ADEE-3E47-83A6-C25E328C45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80" y="2636912"/>
            <a:ext cx="5241621" cy="20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6E8C80-C87E-A147-85C5-C1CC4B3A4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767" y="240851"/>
            <a:ext cx="8229600" cy="1143000"/>
          </a:xfrm>
        </p:spPr>
        <p:txBody>
          <a:bodyPr/>
          <a:lstStyle/>
          <a:p>
            <a:r>
              <a:rPr lang="en-US" dirty="0"/>
              <a:t>Team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431B212-04F1-4847-BD0C-9C26C6F5B3CC}"/>
              </a:ext>
            </a:extLst>
          </p:cNvPr>
          <p:cNvSpPr txBox="1"/>
          <p:nvPr/>
        </p:nvSpPr>
        <p:spPr>
          <a:xfrm>
            <a:off x="1099874" y="1988840"/>
            <a:ext cx="741682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Diverse team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Multiple fields of law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Sense of belonging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Sense of achievement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16C7D62-6027-8749-9B80-5A0094D13F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35" y="5274232"/>
            <a:ext cx="1846582" cy="13849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818D1C3-CD76-4E4C-9B38-78128FA8877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747" y="5274339"/>
            <a:ext cx="1843367" cy="13848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7653EB61-7A3C-6847-B5C5-648436FCEF6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115" y="5274339"/>
            <a:ext cx="1846440" cy="1384830"/>
          </a:xfrm>
          <a:prstGeom prst="rect">
            <a:avLst/>
          </a:prstGeom>
        </p:spPr>
      </p:pic>
      <p:pic>
        <p:nvPicPr>
          <p:cNvPr id="1051" name="Picture 27" descr="C:\Users\i.nikolova\Pictures\Angelina-Milev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555" y="5274232"/>
            <a:ext cx="1830995" cy="1373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C:\Users\i.nikolova\Pictures\Ivanka-Tankov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418" y="5274339"/>
            <a:ext cx="1830853" cy="137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247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  <a:lumMod val="90000"/>
                <a:lumOff val="1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>
            <a:extLst>
              <a:ext uri="{FF2B5EF4-FFF2-40B4-BE49-F238E27FC236}">
                <a16:creationId xmlns="" xmlns:a16="http://schemas.microsoft.com/office/drawing/2014/main" id="{3675A13E-02A5-7141-8BAD-6A3EA8EC37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490" y="2430753"/>
            <a:ext cx="4991991" cy="2099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576496"/>
            <a:ext cx="4978896" cy="868958"/>
          </a:xfrm>
        </p:spPr>
        <p:txBody>
          <a:bodyPr>
            <a:normAutofit/>
          </a:bodyPr>
          <a:lstStyle/>
          <a:p>
            <a:r>
              <a:rPr lang="en-GB" sz="3600" dirty="0"/>
              <a:t>Investments</a:t>
            </a:r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3522602" y="3120370"/>
            <a:ext cx="5292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+mj-lt"/>
              </a:rPr>
              <a:t>Businesses</a:t>
            </a:r>
            <a:endParaRPr lang="bg-BG" sz="40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4066029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Property</a:t>
            </a:r>
            <a:endParaRPr lang="bg-BG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5162862" y="4314941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Projects</a:t>
            </a:r>
            <a:endParaRPr lang="bg-BG" dirty="0"/>
          </a:p>
        </p:txBody>
      </p:sp>
      <p:sp>
        <p:nvSpPr>
          <p:cNvPr id="9" name="TextBox 8"/>
          <p:cNvSpPr txBox="1"/>
          <p:nvPr/>
        </p:nvSpPr>
        <p:spPr>
          <a:xfrm>
            <a:off x="2930614" y="4930383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Finances</a:t>
            </a:r>
            <a:endParaRPr lang="bg-BG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842382" y="5805264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Thorough solutions and complex legal services for business goals</a:t>
            </a:r>
            <a:endParaRPr lang="bg-BG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986398" y="476672"/>
            <a:ext cx="7762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Core Activities – Expertise, Experience, Excellence </a:t>
            </a:r>
            <a:endParaRPr lang="bg-BG" sz="2200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8EB93E1-FF8C-734D-B9B5-E2E42C3CF2D3}"/>
              </a:ext>
            </a:extLst>
          </p:cNvPr>
          <p:cNvSpPr/>
          <p:nvPr/>
        </p:nvSpPr>
        <p:spPr>
          <a:xfrm>
            <a:off x="2267744" y="1268760"/>
            <a:ext cx="59766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Full legal service for companies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473643" y="1852200"/>
            <a:ext cx="26858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prstClr val="white"/>
                </a:solidFill>
                <a:ea typeface="+mj-ea"/>
                <a:cs typeface="+mj-cs"/>
              </a:rPr>
              <a:t>Litigation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23247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  <a:lumMod val="90000"/>
                <a:lumOff val="1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Dimitrov and Partners</a:t>
            </a:r>
            <a:br>
              <a:rPr lang="en-US" dirty="0"/>
            </a:br>
            <a:r>
              <a:rPr lang="en-US" dirty="0"/>
              <a:t>Legal Expertise in Key Industry Sectors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1988840"/>
            <a:ext cx="3250704" cy="3845023"/>
          </a:xfrm>
        </p:spPr>
        <p:txBody>
          <a:bodyPr>
            <a:normAutofit fontScale="77500" lnSpcReduction="20000"/>
          </a:bodyPr>
          <a:lstStyle/>
          <a:p>
            <a:r>
              <a:rPr lang="en-GB" sz="3100" dirty="0">
                <a:latin typeface="+mj-lt"/>
              </a:rPr>
              <a:t>Real Estate</a:t>
            </a:r>
          </a:p>
          <a:p>
            <a:pPr lvl="1"/>
            <a:r>
              <a:rPr lang="en-GB" sz="3100" dirty="0">
                <a:latin typeface="+mj-lt"/>
              </a:rPr>
              <a:t>Residential Property</a:t>
            </a:r>
          </a:p>
          <a:p>
            <a:pPr lvl="1"/>
            <a:r>
              <a:rPr lang="en-GB" sz="3100" dirty="0">
                <a:latin typeface="+mj-lt"/>
              </a:rPr>
              <a:t>Office Space</a:t>
            </a:r>
          </a:p>
          <a:p>
            <a:pPr lvl="1"/>
            <a:r>
              <a:rPr lang="en-GB" sz="3100" dirty="0">
                <a:latin typeface="+mj-lt"/>
              </a:rPr>
              <a:t>Land and facilities for commercial purposes and manufacturing</a:t>
            </a:r>
          </a:p>
          <a:p>
            <a:pPr lvl="1"/>
            <a:r>
              <a:rPr lang="en-GB" sz="3100" dirty="0">
                <a:latin typeface="+mj-lt"/>
              </a:rPr>
              <a:t>Agricultural land</a:t>
            </a:r>
          </a:p>
          <a:p>
            <a:pPr lvl="1"/>
            <a:r>
              <a:rPr lang="en-GB" sz="3100" dirty="0">
                <a:latin typeface="+mj-lt"/>
              </a:rPr>
              <a:t>Hotels and Resorts</a:t>
            </a:r>
          </a:p>
          <a:p>
            <a:pPr lvl="1"/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/>
            <a:endParaRPr lang="bg-BG" dirty="0"/>
          </a:p>
        </p:txBody>
      </p:sp>
      <p:pic>
        <p:nvPicPr>
          <p:cNvPr id="7" name="Picture 4">
            <a:extLst>
              <a:ext uri="{FF2B5EF4-FFF2-40B4-BE49-F238E27FC236}">
                <a16:creationId xmlns="" xmlns:a16="http://schemas.microsoft.com/office/drawing/2014/main" id="{F61D5067-8031-0348-808E-4FC7D4474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348880"/>
            <a:ext cx="5241621" cy="20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1916832"/>
            <a:ext cx="35283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Investments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Construction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Banks and Finances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Manufacturing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Heavy Industry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Tourism and Hotels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636328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  <a:lumMod val="90000"/>
                <a:lumOff val="1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Dimitrov and Partners – Legal fields of Practice</a:t>
            </a:r>
            <a:endParaRPr lang="bg-BG" dirty="0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6615AEDA-B3D7-4D48-AEB2-384E62CAA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08920"/>
            <a:ext cx="5241621" cy="20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72816"/>
            <a:ext cx="7128792" cy="4536504"/>
          </a:xfrm>
        </p:spPr>
        <p:txBody>
          <a:bodyPr>
            <a:normAutofit fontScale="55000" lnSpcReduction="20000"/>
          </a:bodyPr>
          <a:lstStyle/>
          <a:p>
            <a:r>
              <a:rPr lang="en-GB" sz="4400" dirty="0"/>
              <a:t>Company Law, M&amp;A</a:t>
            </a:r>
          </a:p>
          <a:p>
            <a:r>
              <a:rPr lang="en-GB" sz="4400" dirty="0"/>
              <a:t>Commercial </a:t>
            </a:r>
            <a:r>
              <a:rPr lang="en-GB" sz="4400" dirty="0" smtClean="0"/>
              <a:t>Deals</a:t>
            </a:r>
          </a:p>
          <a:p>
            <a:r>
              <a:rPr lang="en-GB" sz="4400" dirty="0" smtClean="0"/>
              <a:t>Competition Law</a:t>
            </a:r>
            <a:endParaRPr lang="en-GB" sz="4400" dirty="0"/>
          </a:p>
          <a:p>
            <a:r>
              <a:rPr lang="en-GB" sz="4400" dirty="0"/>
              <a:t>Insolvency and Restructuring</a:t>
            </a:r>
          </a:p>
          <a:p>
            <a:r>
              <a:rPr lang="en-GB" sz="4400" dirty="0"/>
              <a:t>Law of Contracts and Torts</a:t>
            </a:r>
          </a:p>
          <a:p>
            <a:r>
              <a:rPr lang="en-GB" sz="4400" dirty="0"/>
              <a:t>Bank and Finance Law</a:t>
            </a:r>
          </a:p>
          <a:p>
            <a:r>
              <a:rPr lang="en-GB" sz="4400" dirty="0"/>
              <a:t>Tax Law</a:t>
            </a:r>
          </a:p>
          <a:p>
            <a:r>
              <a:rPr lang="en-GB" sz="4400" dirty="0"/>
              <a:t>Property Law</a:t>
            </a:r>
          </a:p>
          <a:p>
            <a:r>
              <a:rPr lang="en-GB" sz="4400" dirty="0"/>
              <a:t>Construction Law</a:t>
            </a:r>
          </a:p>
          <a:p>
            <a:r>
              <a:rPr lang="en-GB" sz="4400" dirty="0"/>
              <a:t>Energy Law</a:t>
            </a:r>
          </a:p>
          <a:p>
            <a:r>
              <a:rPr lang="en-GB" sz="4400" dirty="0"/>
              <a:t>Administrative Law</a:t>
            </a:r>
          </a:p>
          <a:p>
            <a:r>
              <a:rPr lang="en-GB" sz="4400" dirty="0"/>
              <a:t>Criminal Law and Trials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67456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  <a:lumMod val="90000"/>
                <a:lumOff val="1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Dimitrov and Partners – Legal Fields of Practice</a:t>
            </a:r>
            <a:endParaRPr lang="bg-BG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9FF11CA-B620-9B41-A676-7A0904EE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92896"/>
            <a:ext cx="5241621" cy="20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Legal representation</a:t>
            </a:r>
          </a:p>
          <a:p>
            <a:pPr marL="0" indent="0">
              <a:buNone/>
            </a:pPr>
            <a:r>
              <a:rPr lang="en-GB" dirty="0"/>
              <a:t>	- in Litigation</a:t>
            </a:r>
          </a:p>
          <a:p>
            <a:pPr marL="0" indent="0">
              <a:buNone/>
            </a:pPr>
            <a:r>
              <a:rPr lang="en-GB" dirty="0"/>
              <a:t>	- in Arbitration</a:t>
            </a:r>
          </a:p>
          <a:p>
            <a:pPr marL="0" indent="0">
              <a:buNone/>
            </a:pPr>
            <a:r>
              <a:rPr lang="en-GB" dirty="0"/>
              <a:t>	- on trials</a:t>
            </a:r>
          </a:p>
          <a:p>
            <a:pPr marL="0" indent="0">
              <a:buNone/>
            </a:pPr>
            <a:r>
              <a:rPr lang="en-GB" dirty="0"/>
              <a:t>	- before governmental institutions </a:t>
            </a:r>
            <a:r>
              <a:rPr lang="en-GB" sz="3000" dirty="0" smtClean="0"/>
              <a:t>(</a:t>
            </a:r>
            <a:r>
              <a:rPr lang="en-GB" sz="3000" b="1" i="1" dirty="0">
                <a:solidFill>
                  <a:prstClr val="white"/>
                </a:solidFill>
              </a:rPr>
              <a:t>Commission for Protection of </a:t>
            </a:r>
            <a:r>
              <a:rPr lang="en-GB" sz="3000" b="1" i="1" dirty="0" smtClean="0">
                <a:solidFill>
                  <a:prstClr val="white"/>
                </a:solidFill>
              </a:rPr>
              <a:t>Competition</a:t>
            </a:r>
            <a:r>
              <a:rPr lang="en-GB" sz="2800" dirty="0" smtClean="0">
                <a:solidFill>
                  <a:prstClr val="white"/>
                </a:solidFill>
              </a:rPr>
              <a:t>, </a:t>
            </a:r>
            <a:r>
              <a:rPr lang="en-GB" sz="3000" i="1" dirty="0" smtClean="0"/>
              <a:t>National </a:t>
            </a:r>
            <a:r>
              <a:rPr lang="en-GB" sz="3000" i="1" dirty="0"/>
              <a:t>Revenue Agency</a:t>
            </a:r>
            <a:r>
              <a:rPr lang="en-GB" sz="3000" dirty="0"/>
              <a:t>, </a:t>
            </a:r>
            <a:r>
              <a:rPr lang="en-GB" sz="3000" i="1" dirty="0"/>
              <a:t>Commercial Register</a:t>
            </a:r>
            <a:r>
              <a:rPr lang="en-GB" sz="3000" dirty="0" smtClean="0"/>
              <a:t>, </a:t>
            </a:r>
            <a:r>
              <a:rPr lang="en-GB" sz="3000" dirty="0"/>
              <a:t>Ministries, etc.)</a:t>
            </a:r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5580112" y="2254220"/>
            <a:ext cx="33123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Appellate proceedings and representation</a:t>
            </a:r>
          </a:p>
          <a:p>
            <a:r>
              <a:rPr lang="en-GB" sz="2400" dirty="0"/>
              <a:t>	- before the Court of Appeal</a:t>
            </a:r>
          </a:p>
          <a:p>
            <a:r>
              <a:rPr lang="en-GB" sz="2400" dirty="0"/>
              <a:t>	- cassation before the Supreme Court and the Supreme Administrative Court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183311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  <a:lumMod val="90000"/>
                <a:lumOff val="1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51304" cy="1143000"/>
          </a:xfrm>
        </p:spPr>
        <p:txBody>
          <a:bodyPr>
            <a:noAutofit/>
          </a:bodyPr>
          <a:lstStyle/>
          <a:p>
            <a:r>
              <a:rPr lang="en-GB" sz="3200" dirty="0"/>
              <a:t>For Investors Here is What Dimitrov and Partners can do</a:t>
            </a:r>
            <a:endParaRPr lang="bg-BG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E336130-0274-E84C-BE87-BB5BB5C2B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369" y="2636912"/>
            <a:ext cx="5241621" cy="20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1412776"/>
            <a:ext cx="8435280" cy="4968552"/>
          </a:xfrm>
        </p:spPr>
        <p:txBody>
          <a:bodyPr>
            <a:normAutofit fontScale="55000" lnSpcReduction="20000"/>
          </a:bodyPr>
          <a:lstStyle/>
          <a:p>
            <a:r>
              <a:rPr lang="en-GB" sz="5800" b="1" dirty="0"/>
              <a:t>Legal and Finance Analyses </a:t>
            </a:r>
            <a:r>
              <a:rPr lang="en-GB" sz="5800" dirty="0"/>
              <a:t>of investments and companies, examination of </a:t>
            </a:r>
            <a:r>
              <a:rPr lang="en-GB" sz="5800" b="1" i="1" dirty="0"/>
              <a:t>Assets</a:t>
            </a:r>
            <a:r>
              <a:rPr lang="en-GB" sz="5800" dirty="0"/>
              <a:t>, </a:t>
            </a:r>
            <a:r>
              <a:rPr lang="en-GB" sz="5800" b="1" i="1" dirty="0"/>
              <a:t>Property rights</a:t>
            </a:r>
            <a:r>
              <a:rPr lang="en-GB" sz="5800" dirty="0"/>
              <a:t>, </a:t>
            </a:r>
            <a:r>
              <a:rPr lang="en-GB" sz="5800" b="1" i="1" dirty="0"/>
              <a:t>Tax regulation and Obligations</a:t>
            </a:r>
            <a:r>
              <a:rPr lang="en-GB" sz="5800" dirty="0"/>
              <a:t>, </a:t>
            </a:r>
            <a:r>
              <a:rPr lang="en-GB" sz="5800" b="1" i="1" dirty="0"/>
              <a:t>Pending litigation and trials</a:t>
            </a:r>
            <a:r>
              <a:rPr lang="en-GB" sz="5800" dirty="0"/>
              <a:t>, </a:t>
            </a:r>
            <a:r>
              <a:rPr lang="en-GB" sz="5800" b="1" i="1" dirty="0"/>
              <a:t>Claims and Actions against the company</a:t>
            </a:r>
          </a:p>
          <a:p>
            <a:r>
              <a:rPr lang="en-GB" sz="5800" dirty="0"/>
              <a:t>Structuring of partnerships/consortiums and corporate companies</a:t>
            </a:r>
          </a:p>
          <a:p>
            <a:r>
              <a:rPr lang="en-GB" sz="5800" dirty="0"/>
              <a:t>Transfer of company shares according to the company type</a:t>
            </a:r>
          </a:p>
          <a:p>
            <a:r>
              <a:rPr lang="en-GB" sz="5800" dirty="0"/>
              <a:t>Examination of the possibilities for repayment of the investments and deals</a:t>
            </a:r>
          </a:p>
          <a:p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633641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And more…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80467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24733</TotalTime>
  <Words>450</Words>
  <Application>Microsoft Office PowerPoint</Application>
  <PresentationFormat>On-screen Show (4:3)</PresentationFormat>
  <Paragraphs>111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Mission </vt:lpstr>
      <vt:lpstr>Team </vt:lpstr>
      <vt:lpstr>Investments</vt:lpstr>
      <vt:lpstr>Dimitrov and Partners Legal Expertise in Key Industry Sectors</vt:lpstr>
      <vt:lpstr>Dimitrov and Partners – Legal fields of Practice</vt:lpstr>
      <vt:lpstr>Dimitrov and Partners – Legal Fields of Practice</vt:lpstr>
      <vt:lpstr>For Investors Here is What Dimitrov and Partners can do</vt:lpstr>
      <vt:lpstr>PowerPoint Presentation</vt:lpstr>
      <vt:lpstr>Advice on prospects and procedural options</vt:lpstr>
      <vt:lpstr>Criminal Law and Trials</vt:lpstr>
      <vt:lpstr>What the Law Firm Clients Can Expect</vt:lpstr>
      <vt:lpstr>Contacts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Ива Николова</dc:creator>
  <cp:lastModifiedBy>Ива Николова</cp:lastModifiedBy>
  <cp:revision>58</cp:revision>
  <dcterms:created xsi:type="dcterms:W3CDTF">2017-07-14T08:24:37Z</dcterms:created>
  <dcterms:modified xsi:type="dcterms:W3CDTF">2018-11-02T16:20:04Z</dcterms:modified>
</cp:coreProperties>
</file>